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2" r:id="rId7"/>
    <p:sldId id="261" r:id="rId8"/>
    <p:sldId id="263" r:id="rId9"/>
    <p:sldId id="264" r:id="rId10"/>
    <p:sldId id="265" r:id="rId11"/>
    <p:sldId id="267" r:id="rId12"/>
    <p:sldId id="266" r:id="rId13"/>
    <p:sldId id="268" r:id="rId14"/>
    <p:sldId id="269" r:id="rId15"/>
    <p:sldId id="270" r:id="rId16"/>
    <p:sldId id="271"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92"/>
    <p:restoredTop sz="95728"/>
  </p:normalViewPr>
  <p:slideViewPr>
    <p:cSldViewPr snapToGrid="0" snapToObjects="1">
      <p:cViewPr varScale="1">
        <p:scale>
          <a:sx n="65" d="100"/>
          <a:sy n="65" d="100"/>
        </p:scale>
        <p:origin x="224"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9/3/21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dfreephotos.com/united-states/georgia/atlanta/skyline-and-sky-towers-with-highways-in-atlanta-georgia.jpg.php" TargetMode="External"/><Relationship Id="rId2" Type="http://schemas.openxmlformats.org/officeDocument/2006/relationships/image" Target="../media/image7.jpg"/><Relationship Id="rId1" Type="http://schemas.openxmlformats.org/officeDocument/2006/relationships/slideLayout" Target="../slideLayouts/slideLayout4.xml"/><Relationship Id="rId5" Type="http://schemas.openxmlformats.org/officeDocument/2006/relationships/hyperlink" Target="https://www.flickr.com/photos/27914389@N02/46107828152"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1837-C9AF-B449-A70A-EEDB16B65D5D}"/>
              </a:ext>
            </a:extLst>
          </p:cNvPr>
          <p:cNvSpPr>
            <a:spLocks noGrp="1"/>
          </p:cNvSpPr>
          <p:nvPr>
            <p:ph type="ctrTitle"/>
          </p:nvPr>
        </p:nvSpPr>
        <p:spPr>
          <a:xfrm>
            <a:off x="2688165" y="2328332"/>
            <a:ext cx="6815669" cy="989300"/>
          </a:xfrm>
        </p:spPr>
        <p:txBody>
          <a:bodyPr/>
          <a:lstStyle/>
          <a:p>
            <a:r>
              <a:rPr lang="en-US" dirty="0"/>
              <a:t>Capstone Project</a:t>
            </a:r>
          </a:p>
        </p:txBody>
      </p:sp>
      <p:sp>
        <p:nvSpPr>
          <p:cNvPr id="3" name="Subtitle 2">
            <a:extLst>
              <a:ext uri="{FF2B5EF4-FFF2-40B4-BE49-F238E27FC236}">
                <a16:creationId xmlns:a16="http://schemas.microsoft.com/office/drawing/2014/main" id="{F9D27DED-2317-6F49-9E7A-0B602F28383B}"/>
              </a:ext>
            </a:extLst>
          </p:cNvPr>
          <p:cNvSpPr>
            <a:spLocks noGrp="1"/>
          </p:cNvSpPr>
          <p:nvPr>
            <p:ph type="subTitle" idx="1"/>
          </p:nvPr>
        </p:nvSpPr>
        <p:spPr>
          <a:xfrm>
            <a:off x="2692398" y="3792414"/>
            <a:ext cx="6815669" cy="668218"/>
          </a:xfrm>
        </p:spPr>
        <p:txBody>
          <a:bodyPr>
            <a:normAutofit/>
          </a:bodyPr>
          <a:lstStyle/>
          <a:p>
            <a:r>
              <a:rPr lang="en-US" sz="3200" dirty="0"/>
              <a:t>The Battle of Neighborhoods</a:t>
            </a:r>
          </a:p>
        </p:txBody>
      </p:sp>
    </p:spTree>
    <p:extLst>
      <p:ext uri="{BB962C8B-B14F-4D97-AF65-F5344CB8AC3E}">
        <p14:creationId xmlns:p14="http://schemas.microsoft.com/office/powerpoint/2010/main" val="118253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1489E62-E928-2C45-9658-FC52B5A97B67}"/>
              </a:ext>
            </a:extLst>
          </p:cNvPr>
          <p:cNvPicPr>
            <a:picLocks noChangeAspect="1"/>
          </p:cNvPicPr>
          <p:nvPr/>
        </p:nvPicPr>
        <p:blipFill>
          <a:blip r:embed="rId2"/>
          <a:stretch>
            <a:fillRect/>
          </a:stretch>
        </p:blipFill>
        <p:spPr>
          <a:xfrm>
            <a:off x="939800" y="1577863"/>
            <a:ext cx="10388600" cy="1511300"/>
          </a:xfrm>
          <a:prstGeom prst="rect">
            <a:avLst/>
          </a:prstGeom>
        </p:spPr>
      </p:pic>
      <p:pic>
        <p:nvPicPr>
          <p:cNvPr id="5" name="Picture 4" descr="Table&#10;&#10;Description automatically generated">
            <a:extLst>
              <a:ext uri="{FF2B5EF4-FFF2-40B4-BE49-F238E27FC236}">
                <a16:creationId xmlns:a16="http://schemas.microsoft.com/office/drawing/2014/main" id="{6E8A57EC-28D1-494A-908C-19D737E2E32B}"/>
              </a:ext>
            </a:extLst>
          </p:cNvPr>
          <p:cNvPicPr>
            <a:picLocks noChangeAspect="1"/>
          </p:cNvPicPr>
          <p:nvPr/>
        </p:nvPicPr>
        <p:blipFill>
          <a:blip r:embed="rId3"/>
          <a:stretch>
            <a:fillRect/>
          </a:stretch>
        </p:blipFill>
        <p:spPr>
          <a:xfrm>
            <a:off x="895350" y="3217668"/>
            <a:ext cx="10261600" cy="1422400"/>
          </a:xfrm>
          <a:prstGeom prst="rect">
            <a:avLst/>
          </a:prstGeom>
        </p:spPr>
      </p:pic>
      <p:sp>
        <p:nvSpPr>
          <p:cNvPr id="10" name="Title 1">
            <a:extLst>
              <a:ext uri="{FF2B5EF4-FFF2-40B4-BE49-F238E27FC236}">
                <a16:creationId xmlns:a16="http://schemas.microsoft.com/office/drawing/2014/main" id="{CB3324F1-4A01-9E4E-B774-5D0D5ECE0305}"/>
              </a:ext>
            </a:extLst>
          </p:cNvPr>
          <p:cNvSpPr txBox="1">
            <a:spLocks/>
          </p:cNvSpPr>
          <p:nvPr/>
        </p:nvSpPr>
        <p:spPr>
          <a:xfrm>
            <a:off x="1295675" y="640047"/>
            <a:ext cx="9213298" cy="724953"/>
          </a:xfrm>
          <a:prstGeom prst="rect">
            <a:avLst/>
          </a:prstGeom>
          <a:ln>
            <a:solidFill>
              <a:schemeClr val="accent1"/>
            </a:solidFill>
          </a:ln>
        </p:spPr>
        <p:txBody>
          <a:bodyPr vert="horz" lIns="91440" tIns="45720" rIns="91440" bIns="45720" rtlCol="0" anchor="b">
            <a:normAutofit fontScale="70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What are the Popular Spots Around These Areas?</a:t>
            </a:r>
          </a:p>
        </p:txBody>
      </p:sp>
      <p:pic>
        <p:nvPicPr>
          <p:cNvPr id="13" name="Picture 12" descr="Table&#10;&#10;Description automatically generated">
            <a:extLst>
              <a:ext uri="{FF2B5EF4-FFF2-40B4-BE49-F238E27FC236}">
                <a16:creationId xmlns:a16="http://schemas.microsoft.com/office/drawing/2014/main" id="{E39D4153-18C0-4B4B-B3C1-7C522ABF4BCB}"/>
              </a:ext>
            </a:extLst>
          </p:cNvPr>
          <p:cNvPicPr>
            <a:picLocks noChangeAspect="1"/>
          </p:cNvPicPr>
          <p:nvPr/>
        </p:nvPicPr>
        <p:blipFill>
          <a:blip r:embed="rId4"/>
          <a:stretch>
            <a:fillRect/>
          </a:stretch>
        </p:blipFill>
        <p:spPr>
          <a:xfrm>
            <a:off x="920750" y="4728739"/>
            <a:ext cx="10350500" cy="1460500"/>
          </a:xfrm>
          <a:prstGeom prst="rect">
            <a:avLst/>
          </a:prstGeom>
        </p:spPr>
      </p:pic>
      <p:sp>
        <p:nvSpPr>
          <p:cNvPr id="14" name="Rectangle 13">
            <a:extLst>
              <a:ext uri="{FF2B5EF4-FFF2-40B4-BE49-F238E27FC236}">
                <a16:creationId xmlns:a16="http://schemas.microsoft.com/office/drawing/2014/main" id="{1D70C053-CEFF-9C45-BC1E-C006160A0AE1}"/>
              </a:ext>
            </a:extLst>
          </p:cNvPr>
          <p:cNvSpPr/>
          <p:nvPr/>
        </p:nvSpPr>
        <p:spPr>
          <a:xfrm>
            <a:off x="3778579" y="2719831"/>
            <a:ext cx="6040564" cy="369332"/>
          </a:xfrm>
          <a:prstGeom prst="rect">
            <a:avLst/>
          </a:prstGeom>
        </p:spPr>
        <p:txBody>
          <a:bodyPr wrap="none">
            <a:spAutoFit/>
          </a:bodyPr>
          <a:lstStyle/>
          <a:p>
            <a:r>
              <a:rPr lang="en-US" b="1" u="sng" dirty="0">
                <a:solidFill>
                  <a:srgbClr val="0432FF"/>
                </a:solidFill>
                <a:latin typeface="Helvetica Neue" panose="02000503000000020004" pitchFamily="2" charset="0"/>
              </a:rPr>
              <a:t>The Most Common Venues Near This Zip Code 27612</a:t>
            </a:r>
            <a:endParaRPr lang="en-US" b="1" i="0" u="sng" dirty="0">
              <a:solidFill>
                <a:srgbClr val="0432FF"/>
              </a:solidFill>
              <a:effectLst/>
              <a:latin typeface="Helvetica Neue" panose="02000503000000020004" pitchFamily="2" charset="0"/>
            </a:endParaRPr>
          </a:p>
        </p:txBody>
      </p:sp>
      <p:sp>
        <p:nvSpPr>
          <p:cNvPr id="15" name="Rectangle 14">
            <a:extLst>
              <a:ext uri="{FF2B5EF4-FFF2-40B4-BE49-F238E27FC236}">
                <a16:creationId xmlns:a16="http://schemas.microsoft.com/office/drawing/2014/main" id="{64D137D4-393C-CA4A-B3CF-D7B3B58CEA56}"/>
              </a:ext>
            </a:extLst>
          </p:cNvPr>
          <p:cNvSpPr/>
          <p:nvPr/>
        </p:nvSpPr>
        <p:spPr>
          <a:xfrm>
            <a:off x="3778579" y="4315072"/>
            <a:ext cx="6040564" cy="369332"/>
          </a:xfrm>
          <a:prstGeom prst="rect">
            <a:avLst/>
          </a:prstGeom>
        </p:spPr>
        <p:txBody>
          <a:bodyPr wrap="none">
            <a:spAutoFit/>
          </a:bodyPr>
          <a:lstStyle/>
          <a:p>
            <a:r>
              <a:rPr lang="en-US" b="1" u="sng" dirty="0">
                <a:solidFill>
                  <a:srgbClr val="0432FF"/>
                </a:solidFill>
                <a:latin typeface="Helvetica Neue" panose="02000503000000020004" pitchFamily="2" charset="0"/>
              </a:rPr>
              <a:t>The Most Common Venues Near This Zip Code 27613</a:t>
            </a:r>
            <a:endParaRPr lang="en-US" b="1" i="0" u="sng" dirty="0">
              <a:solidFill>
                <a:srgbClr val="0432FF"/>
              </a:solidFill>
              <a:effectLst/>
              <a:latin typeface="Helvetica Neue" panose="02000503000000020004" pitchFamily="2" charset="0"/>
            </a:endParaRPr>
          </a:p>
        </p:txBody>
      </p:sp>
      <p:sp>
        <p:nvSpPr>
          <p:cNvPr id="16" name="Rectangle 15">
            <a:extLst>
              <a:ext uri="{FF2B5EF4-FFF2-40B4-BE49-F238E27FC236}">
                <a16:creationId xmlns:a16="http://schemas.microsoft.com/office/drawing/2014/main" id="{DDDAE437-2869-1F4F-AA7C-E88C77ED30B9}"/>
              </a:ext>
            </a:extLst>
          </p:cNvPr>
          <p:cNvSpPr/>
          <p:nvPr/>
        </p:nvSpPr>
        <p:spPr>
          <a:xfrm>
            <a:off x="3778579" y="5819907"/>
            <a:ext cx="6040564" cy="369332"/>
          </a:xfrm>
          <a:prstGeom prst="rect">
            <a:avLst/>
          </a:prstGeom>
        </p:spPr>
        <p:txBody>
          <a:bodyPr wrap="none">
            <a:spAutoFit/>
          </a:bodyPr>
          <a:lstStyle/>
          <a:p>
            <a:r>
              <a:rPr lang="en-US" b="1" u="sng" dirty="0">
                <a:solidFill>
                  <a:srgbClr val="0432FF"/>
                </a:solidFill>
                <a:latin typeface="Helvetica Neue" panose="02000503000000020004" pitchFamily="2" charset="0"/>
              </a:rPr>
              <a:t>The Most Common Venues Near This Zip Code 27615</a:t>
            </a:r>
            <a:endParaRPr lang="en-US" b="1" i="0" u="sng" dirty="0">
              <a:solidFill>
                <a:srgbClr val="0432FF"/>
              </a:solidFill>
              <a:effectLst/>
              <a:latin typeface="Helvetica Neue" panose="02000503000000020004" pitchFamily="2" charset="0"/>
            </a:endParaRPr>
          </a:p>
        </p:txBody>
      </p:sp>
    </p:spTree>
    <p:extLst>
      <p:ext uri="{BB962C8B-B14F-4D97-AF65-F5344CB8AC3E}">
        <p14:creationId xmlns:p14="http://schemas.microsoft.com/office/powerpoint/2010/main" val="389515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CDF7A434-2DF9-B54B-B783-DF8E036C40C6}"/>
              </a:ext>
            </a:extLst>
          </p:cNvPr>
          <p:cNvPicPr>
            <a:picLocks noChangeAspect="1"/>
          </p:cNvPicPr>
          <p:nvPr/>
        </p:nvPicPr>
        <p:blipFill>
          <a:blip r:embed="rId2"/>
          <a:stretch>
            <a:fillRect/>
          </a:stretch>
        </p:blipFill>
        <p:spPr>
          <a:xfrm>
            <a:off x="4375977" y="1500264"/>
            <a:ext cx="6132996" cy="4717689"/>
          </a:xfrm>
          <a:prstGeom prst="rect">
            <a:avLst/>
          </a:prstGeom>
        </p:spPr>
      </p:pic>
      <p:sp>
        <p:nvSpPr>
          <p:cNvPr id="4" name="Title 1">
            <a:extLst>
              <a:ext uri="{FF2B5EF4-FFF2-40B4-BE49-F238E27FC236}">
                <a16:creationId xmlns:a16="http://schemas.microsoft.com/office/drawing/2014/main" id="{FEF44D86-3CD4-2146-B758-2D633A2B7EAC}"/>
              </a:ext>
            </a:extLst>
          </p:cNvPr>
          <p:cNvSpPr txBox="1">
            <a:spLocks/>
          </p:cNvSpPr>
          <p:nvPr/>
        </p:nvSpPr>
        <p:spPr>
          <a:xfrm>
            <a:off x="1295675" y="640047"/>
            <a:ext cx="9213298" cy="724953"/>
          </a:xfrm>
          <a:prstGeom prst="rect">
            <a:avLst/>
          </a:prstGeom>
          <a:ln>
            <a:solidFill>
              <a:schemeClr val="accent1"/>
            </a:solidFill>
          </a:ln>
        </p:spPr>
        <p:txBody>
          <a:bodyPr vert="horz" lIns="91440" tIns="45720" rIns="91440" bIns="45720" rtlCol="0" anchor="b">
            <a:normAutofit fontScale="62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Where are the Popular Spots Around These Areas?</a:t>
            </a:r>
          </a:p>
        </p:txBody>
      </p:sp>
      <p:sp>
        <p:nvSpPr>
          <p:cNvPr id="5" name="Rounded Rectangular Callout 4">
            <a:extLst>
              <a:ext uri="{FF2B5EF4-FFF2-40B4-BE49-F238E27FC236}">
                <a16:creationId xmlns:a16="http://schemas.microsoft.com/office/drawing/2014/main" id="{BE01FE52-0F4B-DD4D-B37C-3F8299442B87}"/>
              </a:ext>
            </a:extLst>
          </p:cNvPr>
          <p:cNvSpPr/>
          <p:nvPr/>
        </p:nvSpPr>
        <p:spPr>
          <a:xfrm>
            <a:off x="7991060" y="2508789"/>
            <a:ext cx="1192696" cy="397566"/>
          </a:xfrm>
          <a:prstGeom prst="wedgeRoundRectCallout">
            <a:avLst>
              <a:gd name="adj1" fmla="val -66858"/>
              <a:gd name="adj2" fmla="val 1033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 27615</a:t>
            </a:r>
          </a:p>
        </p:txBody>
      </p:sp>
      <p:sp>
        <p:nvSpPr>
          <p:cNvPr id="6" name="Rounded Rectangular Callout 5">
            <a:extLst>
              <a:ext uri="{FF2B5EF4-FFF2-40B4-BE49-F238E27FC236}">
                <a16:creationId xmlns:a16="http://schemas.microsoft.com/office/drawing/2014/main" id="{4E4D1790-0979-2848-BD68-7E7265717F49}"/>
              </a:ext>
            </a:extLst>
          </p:cNvPr>
          <p:cNvSpPr/>
          <p:nvPr/>
        </p:nvSpPr>
        <p:spPr>
          <a:xfrm>
            <a:off x="5446643" y="3108739"/>
            <a:ext cx="1192696" cy="397566"/>
          </a:xfrm>
          <a:prstGeom prst="wedgeRoundRectCallout">
            <a:avLst>
              <a:gd name="adj1" fmla="val 70920"/>
              <a:gd name="adj2" fmla="val 966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 27612</a:t>
            </a:r>
          </a:p>
        </p:txBody>
      </p:sp>
      <p:sp>
        <p:nvSpPr>
          <p:cNvPr id="7" name="Rounded Rectangular Callout 6">
            <a:extLst>
              <a:ext uri="{FF2B5EF4-FFF2-40B4-BE49-F238E27FC236}">
                <a16:creationId xmlns:a16="http://schemas.microsoft.com/office/drawing/2014/main" id="{AB539641-266A-E542-9941-41907ACB5CD2}"/>
              </a:ext>
            </a:extLst>
          </p:cNvPr>
          <p:cNvSpPr/>
          <p:nvPr/>
        </p:nvSpPr>
        <p:spPr>
          <a:xfrm>
            <a:off x="6525177" y="1749299"/>
            <a:ext cx="1192696" cy="397566"/>
          </a:xfrm>
          <a:prstGeom prst="wedgeRoundRectCallout">
            <a:avLst>
              <a:gd name="adj1" fmla="val -24637"/>
              <a:gd name="adj2" fmla="val 1533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 27613</a:t>
            </a:r>
          </a:p>
        </p:txBody>
      </p:sp>
      <p:pic>
        <p:nvPicPr>
          <p:cNvPr id="9" name="Picture 8" descr="Table&#10;&#10;Description automatically generated">
            <a:extLst>
              <a:ext uri="{FF2B5EF4-FFF2-40B4-BE49-F238E27FC236}">
                <a16:creationId xmlns:a16="http://schemas.microsoft.com/office/drawing/2014/main" id="{0377F594-08DA-3B4E-BED4-ABBD08F37232}"/>
              </a:ext>
            </a:extLst>
          </p:cNvPr>
          <p:cNvPicPr>
            <a:picLocks noChangeAspect="1"/>
          </p:cNvPicPr>
          <p:nvPr/>
        </p:nvPicPr>
        <p:blipFill>
          <a:blip r:embed="rId3"/>
          <a:stretch>
            <a:fillRect/>
          </a:stretch>
        </p:blipFill>
        <p:spPr>
          <a:xfrm>
            <a:off x="762274" y="2504661"/>
            <a:ext cx="3479801" cy="1930400"/>
          </a:xfrm>
          <a:prstGeom prst="rect">
            <a:avLst/>
          </a:prstGeom>
        </p:spPr>
      </p:pic>
    </p:spTree>
    <p:extLst>
      <p:ext uri="{BB962C8B-B14F-4D97-AF65-F5344CB8AC3E}">
        <p14:creationId xmlns:p14="http://schemas.microsoft.com/office/powerpoint/2010/main" val="43645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459D6FE-9041-8041-97EF-24A6738C255A}"/>
              </a:ext>
            </a:extLst>
          </p:cNvPr>
          <p:cNvSpPr txBox="1">
            <a:spLocks/>
          </p:cNvSpPr>
          <p:nvPr/>
        </p:nvSpPr>
        <p:spPr>
          <a:xfrm>
            <a:off x="1489351" y="820583"/>
            <a:ext cx="9213298" cy="724953"/>
          </a:xfrm>
          <a:prstGeom prst="rect">
            <a:avLst/>
          </a:prstGeom>
          <a:ln>
            <a:solidFill>
              <a:schemeClr val="accent1"/>
            </a:solidFill>
          </a:ln>
        </p:spPr>
        <p:txBody>
          <a:bodyPr vert="horz" lIns="91440" tIns="45720" rIns="91440" bIns="45720" rtlCol="0" anchor="b">
            <a:normAutofit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Houses for Sale Nearby Zip 27615</a:t>
            </a:r>
          </a:p>
        </p:txBody>
      </p:sp>
      <p:pic>
        <p:nvPicPr>
          <p:cNvPr id="10" name="Picture 9" descr="Table&#10;&#10;Description automatically generated">
            <a:extLst>
              <a:ext uri="{FF2B5EF4-FFF2-40B4-BE49-F238E27FC236}">
                <a16:creationId xmlns:a16="http://schemas.microsoft.com/office/drawing/2014/main" id="{BFE4E405-4D16-1A42-B575-7DD7E9A52346}"/>
              </a:ext>
            </a:extLst>
          </p:cNvPr>
          <p:cNvPicPr>
            <a:picLocks noChangeAspect="1"/>
          </p:cNvPicPr>
          <p:nvPr/>
        </p:nvPicPr>
        <p:blipFill>
          <a:blip r:embed="rId2"/>
          <a:stretch>
            <a:fillRect/>
          </a:stretch>
        </p:blipFill>
        <p:spPr>
          <a:xfrm>
            <a:off x="1429717" y="1605171"/>
            <a:ext cx="9438071" cy="4619626"/>
          </a:xfrm>
          <a:prstGeom prst="rect">
            <a:avLst/>
          </a:prstGeom>
        </p:spPr>
      </p:pic>
    </p:spTree>
    <p:extLst>
      <p:ext uri="{BB962C8B-B14F-4D97-AF65-F5344CB8AC3E}">
        <p14:creationId xmlns:p14="http://schemas.microsoft.com/office/powerpoint/2010/main" val="423091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A6946-A95E-364D-B750-0981895E93E7}"/>
              </a:ext>
            </a:extLst>
          </p:cNvPr>
          <p:cNvSpPr txBox="1">
            <a:spLocks/>
          </p:cNvSpPr>
          <p:nvPr/>
        </p:nvSpPr>
        <p:spPr>
          <a:xfrm>
            <a:off x="1489351" y="880217"/>
            <a:ext cx="9213298" cy="724953"/>
          </a:xfrm>
          <a:prstGeom prst="rect">
            <a:avLst/>
          </a:prstGeom>
          <a:ln>
            <a:solidFill>
              <a:schemeClr val="accent1"/>
            </a:solidFill>
          </a:ln>
        </p:spPr>
        <p:txBody>
          <a:bodyPr vert="horz" lIns="91440" tIns="45720" rIns="91440" bIns="45720" rtlCol="0" anchor="b">
            <a:normAutofit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Houses for Rent Nearby Zip 27615</a:t>
            </a:r>
          </a:p>
        </p:txBody>
      </p:sp>
      <p:pic>
        <p:nvPicPr>
          <p:cNvPr id="8" name="Picture 7" descr="Table&#10;&#10;Description automatically generated">
            <a:extLst>
              <a:ext uri="{FF2B5EF4-FFF2-40B4-BE49-F238E27FC236}">
                <a16:creationId xmlns:a16="http://schemas.microsoft.com/office/drawing/2014/main" id="{D71D41F8-6C9A-4F48-AF24-428C9AE84834}"/>
              </a:ext>
            </a:extLst>
          </p:cNvPr>
          <p:cNvPicPr>
            <a:picLocks noChangeAspect="1"/>
          </p:cNvPicPr>
          <p:nvPr/>
        </p:nvPicPr>
        <p:blipFill>
          <a:blip r:embed="rId2"/>
          <a:stretch>
            <a:fillRect/>
          </a:stretch>
        </p:blipFill>
        <p:spPr>
          <a:xfrm>
            <a:off x="1343720" y="1679737"/>
            <a:ext cx="9478197" cy="4444378"/>
          </a:xfrm>
          <a:prstGeom prst="rect">
            <a:avLst/>
          </a:prstGeom>
        </p:spPr>
      </p:pic>
    </p:spTree>
    <p:extLst>
      <p:ext uri="{BB962C8B-B14F-4D97-AF65-F5344CB8AC3E}">
        <p14:creationId xmlns:p14="http://schemas.microsoft.com/office/powerpoint/2010/main" val="379289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8D3EAE6-5AC4-4EF7-BA5E-FF047F057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25223CC4-CEF2-43BE-A268-7574A7F572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AD518D9-DA34-42A4-AE7C-2449A29A2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F57E9183-A8C2-4E29-854A-122252F8C7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427F9D8B-907D-42F0-8748-A986C12C509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127D324-ED99-4DAD-96B2-75E77B6EE6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C458EB8A-C7C5-4211-9687-A5EE0C6DD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D94D4E-6D90-4017-88B5-20FB90038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55383EC4-D6DD-4C5A-913E-9FBB97309C9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C9779F7A-4308-4A06-9EE1-97A00303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A0F2FC2F-2244-4240-94B0-9D51B33BA5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03307054-69F1-41D9-993D-AE5A21F869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 name="Title 1">
            <a:extLst>
              <a:ext uri="{FF2B5EF4-FFF2-40B4-BE49-F238E27FC236}">
                <a16:creationId xmlns:a16="http://schemas.microsoft.com/office/drawing/2014/main" id="{2DCFE9B5-1DA8-9C46-A50E-A2318A526ECB}"/>
              </a:ext>
            </a:extLst>
          </p:cNvPr>
          <p:cNvSpPr txBox="1">
            <a:spLocks/>
          </p:cNvSpPr>
          <p:nvPr/>
        </p:nvSpPr>
        <p:spPr>
          <a:xfrm>
            <a:off x="1102619" y="4404852"/>
            <a:ext cx="9989677" cy="105474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000" b="1" kern="1200" cap="none" dirty="0">
                <a:ln w="3175" cmpd="sng">
                  <a:noFill/>
                </a:ln>
                <a:solidFill>
                  <a:schemeClr val="tx1">
                    <a:lumMod val="85000"/>
                    <a:lumOff val="15000"/>
                  </a:schemeClr>
                </a:solidFill>
                <a:effectLst/>
                <a:latin typeface="+mj-lt"/>
                <a:ea typeface="+mj-ea"/>
                <a:cs typeface="+mj-cs"/>
              </a:rPr>
              <a:t>Look at These Houses on the Map</a:t>
            </a:r>
          </a:p>
        </p:txBody>
      </p:sp>
      <p:sp>
        <p:nvSpPr>
          <p:cNvPr id="27" name="Rectangle 26">
            <a:extLst>
              <a:ext uri="{FF2B5EF4-FFF2-40B4-BE49-F238E27FC236}">
                <a16:creationId xmlns:a16="http://schemas.microsoft.com/office/drawing/2014/main" id="{B6E7B777-18B2-4C35-B506-702DC68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198E7BDD-F53A-4D4F-96E9-2DD6BE0A63B7}"/>
              </a:ext>
            </a:extLst>
          </p:cNvPr>
          <p:cNvPicPr>
            <a:picLocks noChangeAspect="1"/>
          </p:cNvPicPr>
          <p:nvPr/>
        </p:nvPicPr>
        <p:blipFill rotWithShape="1">
          <a:blip r:embed="rId7"/>
          <a:srcRect t="1214" r="-4" b="-4"/>
          <a:stretch/>
        </p:blipFill>
        <p:spPr>
          <a:xfrm>
            <a:off x="1776502" y="1257341"/>
            <a:ext cx="4243375" cy="2798064"/>
          </a:xfrm>
          <a:prstGeom prst="rect">
            <a:avLst/>
          </a:prstGeom>
        </p:spPr>
      </p:pic>
      <p:pic>
        <p:nvPicPr>
          <p:cNvPr id="3" name="Picture 2" descr="Map&#10;&#10;Description automatically generated">
            <a:extLst>
              <a:ext uri="{FF2B5EF4-FFF2-40B4-BE49-F238E27FC236}">
                <a16:creationId xmlns:a16="http://schemas.microsoft.com/office/drawing/2014/main" id="{A84F7CA1-7A87-F843-A4CF-0A50252CD8D1}"/>
              </a:ext>
            </a:extLst>
          </p:cNvPr>
          <p:cNvPicPr>
            <a:picLocks noChangeAspect="1"/>
          </p:cNvPicPr>
          <p:nvPr/>
        </p:nvPicPr>
        <p:blipFill rotWithShape="1">
          <a:blip r:embed="rId8"/>
          <a:srcRect t="14" r="-2" b="9009"/>
          <a:stretch/>
        </p:blipFill>
        <p:spPr>
          <a:xfrm>
            <a:off x="6180744" y="1257341"/>
            <a:ext cx="4227694" cy="2798064"/>
          </a:xfrm>
          <a:prstGeom prst="rect">
            <a:avLst/>
          </a:prstGeom>
        </p:spPr>
      </p:pic>
      <p:cxnSp>
        <p:nvCxnSpPr>
          <p:cNvPr id="29" name="Straight Connector 28">
            <a:extLst>
              <a:ext uri="{FF2B5EF4-FFF2-40B4-BE49-F238E27FC236}">
                <a16:creationId xmlns:a16="http://schemas.microsoft.com/office/drawing/2014/main" id="{ADF7A100-AC98-48E5-8ADC-222C893FB2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599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7C83BB3-E664-1544-A0EB-D8E45C3AF91A}"/>
              </a:ext>
            </a:extLst>
          </p:cNvPr>
          <p:cNvPicPr>
            <a:picLocks noChangeAspect="1"/>
          </p:cNvPicPr>
          <p:nvPr/>
        </p:nvPicPr>
        <p:blipFill>
          <a:blip r:embed="rId2"/>
          <a:stretch>
            <a:fillRect/>
          </a:stretch>
        </p:blipFill>
        <p:spPr>
          <a:xfrm>
            <a:off x="815008" y="2208986"/>
            <a:ext cx="10674627" cy="1779373"/>
          </a:xfrm>
          <a:prstGeom prst="rect">
            <a:avLst/>
          </a:prstGeom>
        </p:spPr>
      </p:pic>
      <p:pic>
        <p:nvPicPr>
          <p:cNvPr id="5" name="Picture 4">
            <a:extLst>
              <a:ext uri="{FF2B5EF4-FFF2-40B4-BE49-F238E27FC236}">
                <a16:creationId xmlns:a16="http://schemas.microsoft.com/office/drawing/2014/main" id="{527D931A-0881-3640-B421-583989339C56}"/>
              </a:ext>
            </a:extLst>
          </p:cNvPr>
          <p:cNvPicPr>
            <a:picLocks noChangeAspect="1"/>
          </p:cNvPicPr>
          <p:nvPr/>
        </p:nvPicPr>
        <p:blipFill>
          <a:blip r:embed="rId3"/>
          <a:stretch>
            <a:fillRect/>
          </a:stretch>
        </p:blipFill>
        <p:spPr>
          <a:xfrm>
            <a:off x="815008" y="4649014"/>
            <a:ext cx="10674627" cy="1249257"/>
          </a:xfrm>
          <a:prstGeom prst="rect">
            <a:avLst/>
          </a:prstGeom>
        </p:spPr>
      </p:pic>
      <p:sp>
        <p:nvSpPr>
          <p:cNvPr id="6" name="Title 1">
            <a:extLst>
              <a:ext uri="{FF2B5EF4-FFF2-40B4-BE49-F238E27FC236}">
                <a16:creationId xmlns:a16="http://schemas.microsoft.com/office/drawing/2014/main" id="{97AEEEDC-05D1-8842-9F85-5C35AAB4001C}"/>
              </a:ext>
            </a:extLst>
          </p:cNvPr>
          <p:cNvSpPr txBox="1">
            <a:spLocks/>
          </p:cNvSpPr>
          <p:nvPr/>
        </p:nvSpPr>
        <p:spPr>
          <a:xfrm>
            <a:off x="1489351" y="959729"/>
            <a:ext cx="9213298" cy="724953"/>
          </a:xfrm>
          <a:prstGeom prst="rect">
            <a:avLst/>
          </a:prstGeom>
          <a:ln>
            <a:solidFill>
              <a:schemeClr val="accent1"/>
            </a:solidFill>
          </a:ln>
        </p:spPr>
        <p:txBody>
          <a:bodyPr vert="horz" lIns="91440" tIns="45720" rIns="91440" bIns="45720" rtlCol="0" anchor="b">
            <a:normAutofit fontScale="77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Italian Restaurants and Chinese Restaurants</a:t>
            </a:r>
          </a:p>
        </p:txBody>
      </p:sp>
    </p:spTree>
    <p:extLst>
      <p:ext uri="{BB962C8B-B14F-4D97-AF65-F5344CB8AC3E}">
        <p14:creationId xmlns:p14="http://schemas.microsoft.com/office/powerpoint/2010/main" val="362088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 name="Title 1">
            <a:extLst>
              <a:ext uri="{FF2B5EF4-FFF2-40B4-BE49-F238E27FC236}">
                <a16:creationId xmlns:a16="http://schemas.microsoft.com/office/drawing/2014/main" id="{FCAC6B0E-2D65-F841-B6E9-A8A36C3DFA16}"/>
              </a:ext>
            </a:extLst>
          </p:cNvPr>
          <p:cNvSpPr txBox="1">
            <a:spLocks/>
          </p:cNvSpPr>
          <p:nvPr/>
        </p:nvSpPr>
        <p:spPr>
          <a:xfrm>
            <a:off x="1102619" y="4404852"/>
            <a:ext cx="9989677" cy="1054745"/>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000" b="1" kern="1200" cap="none" dirty="0">
                <a:ln w="3175" cmpd="sng">
                  <a:noFill/>
                </a:ln>
                <a:solidFill>
                  <a:schemeClr val="tx1">
                    <a:lumMod val="85000"/>
                    <a:lumOff val="15000"/>
                  </a:schemeClr>
                </a:solidFill>
                <a:effectLst/>
                <a:latin typeface="+mj-lt"/>
                <a:ea typeface="+mj-ea"/>
                <a:cs typeface="+mj-cs"/>
              </a:rPr>
              <a:t>Look at These Restaurants on the Map</a:t>
            </a:r>
          </a:p>
        </p:txBody>
      </p:sp>
      <p:sp>
        <p:nvSpPr>
          <p:cNvPr id="27" name="Rectangle 26">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Map&#10;&#10;Description automatically generated">
            <a:extLst>
              <a:ext uri="{FF2B5EF4-FFF2-40B4-BE49-F238E27FC236}">
                <a16:creationId xmlns:a16="http://schemas.microsoft.com/office/drawing/2014/main" id="{A18C7BDB-1D62-F241-A82B-7C56A4AF25BA}"/>
              </a:ext>
            </a:extLst>
          </p:cNvPr>
          <p:cNvPicPr>
            <a:picLocks noChangeAspect="1"/>
          </p:cNvPicPr>
          <p:nvPr/>
        </p:nvPicPr>
        <p:blipFill>
          <a:blip r:embed="rId7"/>
          <a:stretch>
            <a:fillRect/>
          </a:stretch>
        </p:blipFill>
        <p:spPr>
          <a:xfrm>
            <a:off x="2020294" y="1257341"/>
            <a:ext cx="3755791" cy="2798064"/>
          </a:xfrm>
          <a:prstGeom prst="rect">
            <a:avLst/>
          </a:prstGeom>
        </p:spPr>
      </p:pic>
      <p:pic>
        <p:nvPicPr>
          <p:cNvPr id="5" name="Picture 4" descr="Table&#10;&#10;Description automatically generated">
            <a:extLst>
              <a:ext uri="{FF2B5EF4-FFF2-40B4-BE49-F238E27FC236}">
                <a16:creationId xmlns:a16="http://schemas.microsoft.com/office/drawing/2014/main" id="{4633FCCE-3AC1-084D-8B56-AD96A47E1784}"/>
              </a:ext>
            </a:extLst>
          </p:cNvPr>
          <p:cNvPicPr>
            <a:picLocks noChangeAspect="1"/>
          </p:cNvPicPr>
          <p:nvPr/>
        </p:nvPicPr>
        <p:blipFill>
          <a:blip r:embed="rId8"/>
          <a:stretch>
            <a:fillRect/>
          </a:stretch>
        </p:blipFill>
        <p:spPr>
          <a:xfrm>
            <a:off x="6545800" y="1257341"/>
            <a:ext cx="3497581" cy="2798064"/>
          </a:xfrm>
          <a:prstGeom prst="rect">
            <a:avLst/>
          </a:prstGeom>
        </p:spPr>
      </p:pic>
      <p:cxnSp>
        <p:nvCxnSpPr>
          <p:cNvPr id="29" name="Straight Connector 28">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687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738-0BDB-2B47-A3FA-FECFF16112FE}"/>
              </a:ext>
            </a:extLst>
          </p:cNvPr>
          <p:cNvSpPr>
            <a:spLocks noGrp="1"/>
          </p:cNvSpPr>
          <p:nvPr>
            <p:ph type="title"/>
          </p:nvPr>
        </p:nvSpPr>
        <p:spPr/>
        <p:txBody>
          <a:bodyPr>
            <a:normAutofit/>
          </a:bodyPr>
          <a:lstStyle/>
          <a:p>
            <a:r>
              <a:rPr lang="en-US" sz="4800" b="1" dirty="0"/>
              <a:t>Conclusion</a:t>
            </a:r>
          </a:p>
        </p:txBody>
      </p:sp>
      <p:sp>
        <p:nvSpPr>
          <p:cNvPr id="3" name="TextBox 2">
            <a:extLst>
              <a:ext uri="{FF2B5EF4-FFF2-40B4-BE49-F238E27FC236}">
                <a16:creationId xmlns:a16="http://schemas.microsoft.com/office/drawing/2014/main" id="{3847AA0B-32EF-C54A-8559-01A396D5D5E5}"/>
              </a:ext>
            </a:extLst>
          </p:cNvPr>
          <p:cNvSpPr txBox="1"/>
          <p:nvPr/>
        </p:nvSpPr>
        <p:spPr>
          <a:xfrm>
            <a:off x="1295402" y="2486025"/>
            <a:ext cx="9701213" cy="3539430"/>
          </a:xfrm>
          <a:prstGeom prst="rect">
            <a:avLst/>
          </a:prstGeom>
          <a:noFill/>
        </p:spPr>
        <p:txBody>
          <a:bodyPr wrap="square" rtlCol="0">
            <a:spAutoFit/>
          </a:bodyPr>
          <a:lstStyle/>
          <a:p>
            <a:pPr marL="457200" indent="-457200">
              <a:buFont typeface="Wingdings" pitchFamily="2" charset="2"/>
              <a:buChar char="v"/>
            </a:pPr>
            <a:r>
              <a:rPr lang="en-US" sz="2800" dirty="0"/>
              <a:t>The Raleigh city, NC is more optimal city to move to than Atlanta, NC. </a:t>
            </a:r>
          </a:p>
          <a:p>
            <a:pPr marL="457200" indent="-457200">
              <a:buFont typeface="Wingdings" pitchFamily="2" charset="2"/>
              <a:buChar char="v"/>
            </a:pPr>
            <a:r>
              <a:rPr lang="en-US" sz="2800" dirty="0"/>
              <a:t>Zip 27612, 27613, and 27615 are the most optimal areas to live in. </a:t>
            </a:r>
          </a:p>
          <a:p>
            <a:pPr marL="457200" indent="-457200">
              <a:buFont typeface="Wingdings" pitchFamily="2" charset="2"/>
              <a:buChar char="v"/>
            </a:pPr>
            <a:r>
              <a:rPr lang="en-US" sz="2800" dirty="0"/>
              <a:t>To be better help more people in the future</a:t>
            </a:r>
          </a:p>
          <a:p>
            <a:pPr marL="914400" lvl="1" indent="-457200">
              <a:buFont typeface="Arial" panose="020B0604020202020204" pitchFamily="34" charset="0"/>
              <a:buChar char="•"/>
            </a:pPr>
            <a:r>
              <a:rPr lang="en-US" sz="2800" dirty="0"/>
              <a:t>Study more cities and compare</a:t>
            </a:r>
          </a:p>
          <a:p>
            <a:pPr marL="914400" lvl="1" indent="-457200">
              <a:buFont typeface="Arial" panose="020B0604020202020204" pitchFamily="34" charset="0"/>
              <a:buChar char="•"/>
            </a:pPr>
            <a:r>
              <a:rPr lang="en-US" sz="2800" dirty="0"/>
              <a:t>Each neighborhood or zip code in the optimal city should be considered for comparison and analysis</a:t>
            </a:r>
          </a:p>
        </p:txBody>
      </p:sp>
    </p:spTree>
    <p:extLst>
      <p:ext uri="{BB962C8B-B14F-4D97-AF65-F5344CB8AC3E}">
        <p14:creationId xmlns:p14="http://schemas.microsoft.com/office/powerpoint/2010/main" val="379728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F738-0BDB-2B47-A3FA-FECFF16112FE}"/>
              </a:ext>
            </a:extLst>
          </p:cNvPr>
          <p:cNvSpPr>
            <a:spLocks noGrp="1"/>
          </p:cNvSpPr>
          <p:nvPr>
            <p:ph type="title"/>
          </p:nvPr>
        </p:nvSpPr>
        <p:spPr/>
        <p:txBody>
          <a:bodyPr>
            <a:normAutofit/>
          </a:bodyPr>
          <a:lstStyle/>
          <a:p>
            <a:r>
              <a:rPr lang="en-US" sz="4800" b="1" dirty="0"/>
              <a:t>Introduction</a:t>
            </a:r>
          </a:p>
        </p:txBody>
      </p:sp>
      <p:sp>
        <p:nvSpPr>
          <p:cNvPr id="3" name="TextBox 2">
            <a:extLst>
              <a:ext uri="{FF2B5EF4-FFF2-40B4-BE49-F238E27FC236}">
                <a16:creationId xmlns:a16="http://schemas.microsoft.com/office/drawing/2014/main" id="{3847AA0B-32EF-C54A-8559-01A396D5D5E5}"/>
              </a:ext>
            </a:extLst>
          </p:cNvPr>
          <p:cNvSpPr txBox="1"/>
          <p:nvPr/>
        </p:nvSpPr>
        <p:spPr>
          <a:xfrm>
            <a:off x="1295402" y="2486025"/>
            <a:ext cx="9701213" cy="3693319"/>
          </a:xfrm>
          <a:prstGeom prst="rect">
            <a:avLst/>
          </a:prstGeom>
          <a:noFill/>
        </p:spPr>
        <p:txBody>
          <a:bodyPr wrap="square" rtlCol="0">
            <a:spAutoFit/>
          </a:bodyPr>
          <a:lstStyle/>
          <a:p>
            <a:pPr marL="342900" indent="-342900">
              <a:buAutoNum type="arabicPeriod"/>
            </a:pPr>
            <a:r>
              <a:rPr lang="en-US" sz="2600" dirty="0"/>
              <a:t>Background: Many people are  looking for a better city to move to due to there are high tax, high house sale prices, high house rental prices, poor housing, crowded city, educational quality declining, and poor security.  </a:t>
            </a:r>
          </a:p>
          <a:p>
            <a:pPr marL="342900" indent="-342900">
              <a:buAutoNum type="arabicPeriod"/>
            </a:pPr>
            <a:endParaRPr lang="en-US" sz="2600" dirty="0"/>
          </a:p>
          <a:p>
            <a:pPr marL="342900" indent="-342900">
              <a:buFont typeface="+mj-lt"/>
              <a:buAutoNum type="arabicPeriod"/>
            </a:pPr>
            <a:r>
              <a:rPr lang="en-US" sz="2600" dirty="0"/>
              <a:t>Problem: How can we tell which city will be an optimal city to move to based on these criteria? Which location of the optimal city will be the better place to live in? What popular venues are around this location? What are the houses' sale prices or rental prices around this location?</a:t>
            </a:r>
          </a:p>
        </p:txBody>
      </p:sp>
    </p:spTree>
    <p:extLst>
      <p:ext uri="{BB962C8B-B14F-4D97-AF65-F5344CB8AC3E}">
        <p14:creationId xmlns:p14="http://schemas.microsoft.com/office/powerpoint/2010/main" val="2744123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58D6-1884-D44E-BD73-0C68460F818E}"/>
              </a:ext>
            </a:extLst>
          </p:cNvPr>
          <p:cNvSpPr>
            <a:spLocks noGrp="1"/>
          </p:cNvSpPr>
          <p:nvPr>
            <p:ph type="title"/>
          </p:nvPr>
        </p:nvSpPr>
        <p:spPr/>
        <p:txBody>
          <a:bodyPr>
            <a:normAutofit/>
          </a:bodyPr>
          <a:lstStyle/>
          <a:p>
            <a:r>
              <a:rPr lang="en-US" sz="4800" b="1" dirty="0"/>
              <a:t>Which is the Optimal City?</a:t>
            </a:r>
          </a:p>
        </p:txBody>
      </p:sp>
      <p:sp>
        <p:nvSpPr>
          <p:cNvPr id="3" name="Content Placeholder 2">
            <a:extLst>
              <a:ext uri="{FF2B5EF4-FFF2-40B4-BE49-F238E27FC236}">
                <a16:creationId xmlns:a16="http://schemas.microsoft.com/office/drawing/2014/main" id="{CBA73682-24CB-AD40-99C1-DBCD10719FCE}"/>
              </a:ext>
            </a:extLst>
          </p:cNvPr>
          <p:cNvSpPr>
            <a:spLocks noGrp="1"/>
          </p:cNvSpPr>
          <p:nvPr>
            <p:ph sz="half" idx="1"/>
          </p:nvPr>
        </p:nvSpPr>
        <p:spPr>
          <a:ln>
            <a:solidFill>
              <a:schemeClr val="accent1"/>
            </a:solidFill>
          </a:ln>
        </p:spPr>
        <p:txBody>
          <a:bodyPr>
            <a:normAutofit/>
          </a:bodyPr>
          <a:lstStyle/>
          <a:p>
            <a:pPr marL="0" indent="0" algn="ctr">
              <a:buNone/>
            </a:pPr>
            <a:r>
              <a:rPr lang="en-US" sz="3200" b="1" dirty="0">
                <a:solidFill>
                  <a:schemeClr val="accent1">
                    <a:lumMod val="75000"/>
                  </a:schemeClr>
                </a:solidFill>
              </a:rPr>
              <a:t>Atlanta, GA</a:t>
            </a:r>
          </a:p>
        </p:txBody>
      </p:sp>
      <p:sp>
        <p:nvSpPr>
          <p:cNvPr id="4" name="Content Placeholder 3">
            <a:extLst>
              <a:ext uri="{FF2B5EF4-FFF2-40B4-BE49-F238E27FC236}">
                <a16:creationId xmlns:a16="http://schemas.microsoft.com/office/drawing/2014/main" id="{1BA99695-6721-814E-ACBE-B9B1E4BB6FAD}"/>
              </a:ext>
            </a:extLst>
          </p:cNvPr>
          <p:cNvSpPr>
            <a:spLocks noGrp="1"/>
          </p:cNvSpPr>
          <p:nvPr>
            <p:ph sz="half" idx="2"/>
          </p:nvPr>
        </p:nvSpPr>
        <p:spPr>
          <a:noFill/>
          <a:ln>
            <a:solidFill>
              <a:schemeClr val="accent1"/>
            </a:solidFill>
          </a:ln>
        </p:spPr>
        <p:txBody>
          <a:bodyPr>
            <a:normAutofit/>
          </a:bodyPr>
          <a:lstStyle/>
          <a:p>
            <a:pPr marL="0" indent="0" algn="ctr">
              <a:buNone/>
            </a:pPr>
            <a:r>
              <a:rPr lang="en-US" sz="3200" b="1" dirty="0">
                <a:solidFill>
                  <a:schemeClr val="accent1">
                    <a:lumMod val="75000"/>
                  </a:schemeClr>
                </a:solidFill>
              </a:rPr>
              <a:t>Raleigh, NC</a:t>
            </a:r>
          </a:p>
        </p:txBody>
      </p:sp>
      <p:pic>
        <p:nvPicPr>
          <p:cNvPr id="6" name="Picture 5" descr="A picture containing scene, sky, way, road&#10;&#10;Description automatically generated">
            <a:extLst>
              <a:ext uri="{FF2B5EF4-FFF2-40B4-BE49-F238E27FC236}">
                <a16:creationId xmlns:a16="http://schemas.microsoft.com/office/drawing/2014/main" id="{F263E290-E90F-AB40-B03B-44ACB7D19E1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00070" y="3201311"/>
            <a:ext cx="3915059" cy="2527975"/>
          </a:xfrm>
          <a:prstGeom prst="rect">
            <a:avLst/>
          </a:prstGeom>
        </p:spPr>
      </p:pic>
      <p:pic>
        <p:nvPicPr>
          <p:cNvPr id="11" name="Picture 10" descr="A picture containing outdoor, sky, tree, city&#10;&#10;Description automatically generated">
            <a:extLst>
              <a:ext uri="{FF2B5EF4-FFF2-40B4-BE49-F238E27FC236}">
                <a16:creationId xmlns:a16="http://schemas.microsoft.com/office/drawing/2014/main" id="{3EBA2625-DBB5-0A4F-B8C2-92A379B6BA7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56797" y="3201311"/>
            <a:ext cx="3892296" cy="2594864"/>
          </a:xfrm>
          <a:prstGeom prst="rect">
            <a:avLst/>
          </a:prstGeom>
        </p:spPr>
      </p:pic>
    </p:spTree>
    <p:extLst>
      <p:ext uri="{BB962C8B-B14F-4D97-AF65-F5344CB8AC3E}">
        <p14:creationId xmlns:p14="http://schemas.microsoft.com/office/powerpoint/2010/main" val="375827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9">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3" name="Picture 2" descr="Chart, bar chart&#10;&#10;Description automatically generated">
            <a:extLst>
              <a:ext uri="{FF2B5EF4-FFF2-40B4-BE49-F238E27FC236}">
                <a16:creationId xmlns:a16="http://schemas.microsoft.com/office/drawing/2014/main" id="{D54C3EA4-E4CD-9545-8227-77409202763C}"/>
              </a:ext>
            </a:extLst>
          </p:cNvPr>
          <p:cNvPicPr>
            <a:picLocks noChangeAspect="1"/>
          </p:cNvPicPr>
          <p:nvPr/>
        </p:nvPicPr>
        <p:blipFill>
          <a:blip r:embed="rId4"/>
          <a:stretch>
            <a:fillRect/>
          </a:stretch>
        </p:blipFill>
        <p:spPr>
          <a:xfrm>
            <a:off x="2011501" y="720164"/>
            <a:ext cx="8134350" cy="4817584"/>
          </a:xfrm>
          <a:prstGeom prst="rect">
            <a:avLst/>
          </a:prstGeom>
        </p:spPr>
      </p:pic>
      <p:grpSp>
        <p:nvGrpSpPr>
          <p:cNvPr id="26" name="Group 11">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13"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7" name="Picture 13">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15"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8" name="Picture 15">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4" name="TextBox 3">
            <a:extLst>
              <a:ext uri="{FF2B5EF4-FFF2-40B4-BE49-F238E27FC236}">
                <a16:creationId xmlns:a16="http://schemas.microsoft.com/office/drawing/2014/main" id="{991150F1-078A-2745-84A0-5707B3E59187}"/>
              </a:ext>
            </a:extLst>
          </p:cNvPr>
          <p:cNvSpPr txBox="1"/>
          <p:nvPr/>
        </p:nvSpPr>
        <p:spPr>
          <a:xfrm>
            <a:off x="3186009" y="5644200"/>
            <a:ext cx="5556229" cy="584775"/>
          </a:xfrm>
          <a:prstGeom prst="rect">
            <a:avLst/>
          </a:prstGeom>
          <a:noFill/>
          <a:ln>
            <a:solidFill>
              <a:schemeClr val="accent1">
                <a:shade val="50000"/>
              </a:schemeClr>
            </a:solidFill>
          </a:ln>
        </p:spPr>
        <p:txBody>
          <a:bodyPr wrap="square" rtlCol="0">
            <a:spAutoFit/>
          </a:bodyPr>
          <a:lstStyle/>
          <a:p>
            <a:pPr algn="ctr"/>
            <a:r>
              <a:rPr lang="en-US" sz="3200" b="1" dirty="0"/>
              <a:t>Raleigh, NC is more optimal.</a:t>
            </a:r>
          </a:p>
        </p:txBody>
      </p:sp>
    </p:spTree>
    <p:extLst>
      <p:ext uri="{BB962C8B-B14F-4D97-AF65-F5344CB8AC3E}">
        <p14:creationId xmlns:p14="http://schemas.microsoft.com/office/powerpoint/2010/main" val="422176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9B2EB12-332C-4DCC-9746-30DD4690F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FD40B55-BABB-4B33-ADD3-0C23404306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590550"/>
            <a:ext cx="5480792" cy="2739376"/>
            <a:chOff x="7807230" y="2012810"/>
            <a:chExt cx="3251252" cy="3459865"/>
          </a:xfrm>
        </p:grpSpPr>
        <p:sp>
          <p:nvSpPr>
            <p:cNvPr id="26" name="Rectangle 25">
              <a:extLst>
                <a:ext uri="{FF2B5EF4-FFF2-40B4-BE49-F238E27FC236}">
                  <a16:creationId xmlns:a16="http://schemas.microsoft.com/office/drawing/2014/main" id="{C324E181-0B87-4B75-A5EC-6A4B1BD1B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7211FB-84C1-4B06-AF95-F83D0394D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Table&#10;&#10;Description automatically generated">
            <a:extLst>
              <a:ext uri="{FF2B5EF4-FFF2-40B4-BE49-F238E27FC236}">
                <a16:creationId xmlns:a16="http://schemas.microsoft.com/office/drawing/2014/main" id="{618C286E-BCB9-1D45-826F-C5D36E152861}"/>
              </a:ext>
            </a:extLst>
          </p:cNvPr>
          <p:cNvPicPr>
            <a:picLocks noChangeAspect="1"/>
          </p:cNvPicPr>
          <p:nvPr/>
        </p:nvPicPr>
        <p:blipFill>
          <a:blip r:embed="rId2"/>
          <a:stretch>
            <a:fillRect/>
          </a:stretch>
        </p:blipFill>
        <p:spPr>
          <a:xfrm>
            <a:off x="701134" y="1561263"/>
            <a:ext cx="5148072" cy="797950"/>
          </a:xfrm>
          <a:prstGeom prst="rect">
            <a:avLst/>
          </a:prstGeom>
        </p:spPr>
      </p:pic>
      <p:grpSp>
        <p:nvGrpSpPr>
          <p:cNvPr id="29" name="Group 28">
            <a:extLst>
              <a:ext uri="{FF2B5EF4-FFF2-40B4-BE49-F238E27FC236}">
                <a16:creationId xmlns:a16="http://schemas.microsoft.com/office/drawing/2014/main" id="{E616EDA1-F722-4C6A-AD2F-E487C7EBE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3544708"/>
            <a:ext cx="2651760" cy="2739376"/>
            <a:chOff x="7807230" y="2012810"/>
            <a:chExt cx="3251252" cy="3459865"/>
          </a:xfrm>
        </p:grpSpPr>
        <p:sp>
          <p:nvSpPr>
            <p:cNvPr id="30" name="Rectangle 29">
              <a:extLst>
                <a:ext uri="{FF2B5EF4-FFF2-40B4-BE49-F238E27FC236}">
                  <a16:creationId xmlns:a16="http://schemas.microsoft.com/office/drawing/2014/main" id="{2B994A57-EDEF-4F7C-9FF3-8A46664686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0D45935-877E-4620-9F00-69FFC601B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8" descr="Chart, bar chart&#10;&#10;Description automatically generated">
            <a:extLst>
              <a:ext uri="{FF2B5EF4-FFF2-40B4-BE49-F238E27FC236}">
                <a16:creationId xmlns:a16="http://schemas.microsoft.com/office/drawing/2014/main" id="{C096E5B7-DD60-8948-BEDB-D62042B39AEB}"/>
              </a:ext>
            </a:extLst>
          </p:cNvPr>
          <p:cNvPicPr>
            <a:picLocks noChangeAspect="1"/>
          </p:cNvPicPr>
          <p:nvPr/>
        </p:nvPicPr>
        <p:blipFill>
          <a:blip r:embed="rId3"/>
          <a:stretch>
            <a:fillRect/>
          </a:stretch>
        </p:blipFill>
        <p:spPr>
          <a:xfrm>
            <a:off x="699366" y="4072462"/>
            <a:ext cx="2322576" cy="1683867"/>
          </a:xfrm>
          <a:prstGeom prst="rect">
            <a:avLst/>
          </a:prstGeom>
        </p:spPr>
      </p:pic>
      <p:grpSp>
        <p:nvGrpSpPr>
          <p:cNvPr id="33" name="Group 32">
            <a:extLst>
              <a:ext uri="{FF2B5EF4-FFF2-40B4-BE49-F238E27FC236}">
                <a16:creationId xmlns:a16="http://schemas.microsoft.com/office/drawing/2014/main" id="{718BCC2B-0684-4382-A2D3-C9ADC77687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5270" y="3544708"/>
            <a:ext cx="2651760" cy="2739376"/>
            <a:chOff x="7807230" y="2012810"/>
            <a:chExt cx="3251252" cy="3459865"/>
          </a:xfrm>
        </p:grpSpPr>
        <p:sp>
          <p:nvSpPr>
            <p:cNvPr id="34" name="Rectangle 33">
              <a:extLst>
                <a:ext uri="{FF2B5EF4-FFF2-40B4-BE49-F238E27FC236}">
                  <a16:creationId xmlns:a16="http://schemas.microsoft.com/office/drawing/2014/main" id="{F67BE271-7CC8-493E-ACC7-330B8DAE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416E226-9BF3-4654-A708-DDC3A062C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Chart, bar chart&#10;&#10;Description automatically generated">
            <a:extLst>
              <a:ext uri="{FF2B5EF4-FFF2-40B4-BE49-F238E27FC236}">
                <a16:creationId xmlns:a16="http://schemas.microsoft.com/office/drawing/2014/main" id="{293A79B8-FAF0-AE46-8730-BCD85BCCA26E}"/>
              </a:ext>
            </a:extLst>
          </p:cNvPr>
          <p:cNvPicPr>
            <a:picLocks noChangeAspect="1"/>
          </p:cNvPicPr>
          <p:nvPr/>
        </p:nvPicPr>
        <p:blipFill>
          <a:blip r:embed="rId4"/>
          <a:stretch>
            <a:fillRect/>
          </a:stretch>
        </p:blipFill>
        <p:spPr>
          <a:xfrm>
            <a:off x="3549862" y="4086978"/>
            <a:ext cx="2322576" cy="1654835"/>
          </a:xfrm>
          <a:prstGeom prst="rect">
            <a:avLst/>
          </a:prstGeom>
        </p:spPr>
      </p:pic>
      <p:grpSp>
        <p:nvGrpSpPr>
          <p:cNvPr id="37" name="Group 36">
            <a:extLst>
              <a:ext uri="{FF2B5EF4-FFF2-40B4-BE49-F238E27FC236}">
                <a16:creationId xmlns:a16="http://schemas.microsoft.com/office/drawing/2014/main" id="{B5D0BDB0-2E17-4D86-BEE1-1A1817E04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6100" y="583417"/>
            <a:ext cx="5451125" cy="5700667"/>
            <a:chOff x="7807230" y="2012810"/>
            <a:chExt cx="3251252" cy="3459865"/>
          </a:xfrm>
        </p:grpSpPr>
        <p:sp>
          <p:nvSpPr>
            <p:cNvPr id="38" name="Rectangle 37">
              <a:extLst>
                <a:ext uri="{FF2B5EF4-FFF2-40B4-BE49-F238E27FC236}">
                  <a16:creationId xmlns:a16="http://schemas.microsoft.com/office/drawing/2014/main" id="{07A4205F-B9AE-4B05-9BDE-05C46ED3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833BEF-B243-4FC2-967F-3C9C2085A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Chart, bar chart&#10;&#10;Description automatically generated">
            <a:extLst>
              <a:ext uri="{FF2B5EF4-FFF2-40B4-BE49-F238E27FC236}">
                <a16:creationId xmlns:a16="http://schemas.microsoft.com/office/drawing/2014/main" id="{853D1FBD-19F5-0741-9336-C590A64EBA33}"/>
              </a:ext>
            </a:extLst>
          </p:cNvPr>
          <p:cNvPicPr>
            <a:picLocks noChangeAspect="1"/>
          </p:cNvPicPr>
          <p:nvPr/>
        </p:nvPicPr>
        <p:blipFill>
          <a:blip r:embed="rId5"/>
          <a:stretch>
            <a:fillRect/>
          </a:stretch>
        </p:blipFill>
        <p:spPr>
          <a:xfrm>
            <a:off x="6371342" y="1532713"/>
            <a:ext cx="5120640" cy="3802074"/>
          </a:xfrm>
          <a:prstGeom prst="rect">
            <a:avLst/>
          </a:prstGeom>
        </p:spPr>
      </p:pic>
      <p:sp>
        <p:nvSpPr>
          <p:cNvPr id="28" name="TextBox 27">
            <a:extLst>
              <a:ext uri="{FF2B5EF4-FFF2-40B4-BE49-F238E27FC236}">
                <a16:creationId xmlns:a16="http://schemas.microsoft.com/office/drawing/2014/main" id="{86B80D5D-1BB9-B246-A9E2-62C14C8E1C24}"/>
              </a:ext>
            </a:extLst>
          </p:cNvPr>
          <p:cNvSpPr txBox="1"/>
          <p:nvPr/>
        </p:nvSpPr>
        <p:spPr>
          <a:xfrm>
            <a:off x="602185" y="788797"/>
            <a:ext cx="5329887" cy="584775"/>
          </a:xfrm>
          <a:prstGeom prst="rect">
            <a:avLst/>
          </a:prstGeom>
          <a:noFill/>
          <a:ln>
            <a:solidFill>
              <a:schemeClr val="accent1">
                <a:shade val="50000"/>
              </a:schemeClr>
            </a:solidFill>
          </a:ln>
        </p:spPr>
        <p:txBody>
          <a:bodyPr wrap="square" rtlCol="0">
            <a:spAutoFit/>
          </a:bodyPr>
          <a:lstStyle/>
          <a:p>
            <a:pPr algn="ctr"/>
            <a:r>
              <a:rPr lang="en-US" sz="3200" b="1" dirty="0"/>
              <a:t>Raleigh, NC is more optimal.</a:t>
            </a:r>
          </a:p>
        </p:txBody>
      </p:sp>
    </p:spTree>
    <p:extLst>
      <p:ext uri="{BB962C8B-B14F-4D97-AF65-F5344CB8AC3E}">
        <p14:creationId xmlns:p14="http://schemas.microsoft.com/office/powerpoint/2010/main" val="759787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2" name="Picture 6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3" name="Rectangle 6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65" name="Picture 6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67" name="Straight Connector 6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2" name="Picture 71">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3A758D6-1884-D44E-BD73-0C68460F818E}"/>
              </a:ext>
            </a:extLst>
          </p:cNvPr>
          <p:cNvSpPr>
            <a:spLocks noGrp="1"/>
          </p:cNvSpPr>
          <p:nvPr>
            <p:ph type="title"/>
          </p:nvPr>
        </p:nvSpPr>
        <p:spPr>
          <a:xfrm>
            <a:off x="840587" y="1481668"/>
            <a:ext cx="3168146" cy="3934421"/>
          </a:xfrm>
          <a:ln>
            <a:solidFill>
              <a:schemeClr val="accent1"/>
            </a:solidFill>
          </a:ln>
        </p:spPr>
        <p:txBody>
          <a:bodyPr vert="horz" lIns="91440" tIns="45720" rIns="91440" bIns="45720" rtlCol="0" anchor="b">
            <a:normAutofit/>
          </a:bodyPr>
          <a:lstStyle/>
          <a:p>
            <a:pPr>
              <a:lnSpc>
                <a:spcPct val="90000"/>
              </a:lnSpc>
            </a:pPr>
            <a:r>
              <a:rPr lang="en-US" sz="4800" b="1" dirty="0">
                <a:solidFill>
                  <a:srgbClr val="262626"/>
                </a:solidFill>
              </a:rPr>
              <a:t>Which Area is Optimal in Raleigh City?</a:t>
            </a:r>
          </a:p>
        </p:txBody>
      </p:sp>
      <p:pic>
        <p:nvPicPr>
          <p:cNvPr id="30" name="Picture 29" descr="Map&#10;&#10;Description automatically generated">
            <a:extLst>
              <a:ext uri="{FF2B5EF4-FFF2-40B4-BE49-F238E27FC236}">
                <a16:creationId xmlns:a16="http://schemas.microsoft.com/office/drawing/2014/main" id="{BB145D1F-15DE-0143-A8D8-5E9439A68956}"/>
              </a:ext>
            </a:extLst>
          </p:cNvPr>
          <p:cNvPicPr>
            <a:picLocks noChangeAspect="1"/>
          </p:cNvPicPr>
          <p:nvPr/>
        </p:nvPicPr>
        <p:blipFill>
          <a:blip r:embed="rId7"/>
          <a:stretch>
            <a:fillRect/>
          </a:stretch>
        </p:blipFill>
        <p:spPr>
          <a:xfrm>
            <a:off x="4185906" y="1081852"/>
            <a:ext cx="7172808" cy="4734052"/>
          </a:xfrm>
          <a:prstGeom prst="rect">
            <a:avLst/>
          </a:prstGeom>
          <a:ln w="57150" cmpd="thickThin">
            <a:solidFill>
              <a:srgbClr val="7F7F7F"/>
            </a:solidFill>
            <a:miter lim="800000"/>
          </a:ln>
        </p:spPr>
      </p:pic>
    </p:spTree>
    <p:extLst>
      <p:ext uri="{BB962C8B-B14F-4D97-AF65-F5344CB8AC3E}">
        <p14:creationId xmlns:p14="http://schemas.microsoft.com/office/powerpoint/2010/main" val="388071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6" name="Group 16">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8" name="Picture 17">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1" name="Picture 20">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7" name="Straight Connector 22">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8" name="Rectangle 24">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8" name="Picture 27">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9" name="Picture 30">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0" name="Title 1">
            <a:extLst>
              <a:ext uri="{FF2B5EF4-FFF2-40B4-BE49-F238E27FC236}">
                <a16:creationId xmlns:a16="http://schemas.microsoft.com/office/drawing/2014/main" id="{511B8D2B-6F43-6B47-8848-A5A8104D77CA}"/>
              </a:ext>
            </a:extLst>
          </p:cNvPr>
          <p:cNvSpPr txBox="1">
            <a:spLocks/>
          </p:cNvSpPr>
          <p:nvPr/>
        </p:nvSpPr>
        <p:spPr>
          <a:xfrm>
            <a:off x="1102619" y="4404852"/>
            <a:ext cx="9989677" cy="105474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5400" b="1" kern="1200" cap="none" dirty="0">
                <a:ln w="3175" cmpd="sng">
                  <a:noFill/>
                </a:ln>
                <a:solidFill>
                  <a:schemeClr val="tx1">
                    <a:lumMod val="85000"/>
                    <a:lumOff val="15000"/>
                  </a:schemeClr>
                </a:solidFill>
                <a:effectLst/>
                <a:latin typeface="+mj-lt"/>
                <a:ea typeface="+mj-ea"/>
                <a:cs typeface="+mj-cs"/>
              </a:rPr>
              <a:t>Top-Rated Schools</a:t>
            </a:r>
          </a:p>
        </p:txBody>
      </p:sp>
      <p:sp>
        <p:nvSpPr>
          <p:cNvPr id="40" name="Rectangle 32">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a:extLst>
              <a:ext uri="{FF2B5EF4-FFF2-40B4-BE49-F238E27FC236}">
                <a16:creationId xmlns:a16="http://schemas.microsoft.com/office/drawing/2014/main" id="{E1AD039B-8A03-1247-B20D-D27BA0EF5ABC}"/>
              </a:ext>
            </a:extLst>
          </p:cNvPr>
          <p:cNvPicPr>
            <a:picLocks noChangeAspect="1"/>
          </p:cNvPicPr>
          <p:nvPr/>
        </p:nvPicPr>
        <p:blipFill>
          <a:blip r:embed="rId7"/>
          <a:stretch>
            <a:fillRect/>
          </a:stretch>
        </p:blipFill>
        <p:spPr>
          <a:xfrm>
            <a:off x="1669360" y="1696281"/>
            <a:ext cx="4782273" cy="1766602"/>
          </a:xfrm>
          <a:prstGeom prst="rect">
            <a:avLst/>
          </a:prstGeom>
        </p:spPr>
      </p:pic>
      <p:pic>
        <p:nvPicPr>
          <p:cNvPr id="12" name="Picture 11" descr="Map&#10;&#10;Description automatically generated">
            <a:extLst>
              <a:ext uri="{FF2B5EF4-FFF2-40B4-BE49-F238E27FC236}">
                <a16:creationId xmlns:a16="http://schemas.microsoft.com/office/drawing/2014/main" id="{832BD79E-51D3-7443-8D7F-2226CE7E9FAC}"/>
              </a:ext>
            </a:extLst>
          </p:cNvPr>
          <p:cNvPicPr>
            <a:picLocks noChangeAspect="1"/>
          </p:cNvPicPr>
          <p:nvPr/>
        </p:nvPicPr>
        <p:blipFill>
          <a:blip r:embed="rId8"/>
          <a:stretch>
            <a:fillRect/>
          </a:stretch>
        </p:blipFill>
        <p:spPr>
          <a:xfrm>
            <a:off x="6477666" y="1257341"/>
            <a:ext cx="3633849" cy="2798064"/>
          </a:xfrm>
          <a:prstGeom prst="rect">
            <a:avLst/>
          </a:prstGeom>
        </p:spPr>
      </p:pic>
      <p:cxnSp>
        <p:nvCxnSpPr>
          <p:cNvPr id="35" name="Straight Connector 34">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ounded Rectangular Callout 12">
            <a:extLst>
              <a:ext uri="{FF2B5EF4-FFF2-40B4-BE49-F238E27FC236}">
                <a16:creationId xmlns:a16="http://schemas.microsoft.com/office/drawing/2014/main" id="{DE172BE3-E865-644F-8226-9F9FDCC18ABE}"/>
              </a:ext>
            </a:extLst>
          </p:cNvPr>
          <p:cNvSpPr/>
          <p:nvPr/>
        </p:nvSpPr>
        <p:spPr>
          <a:xfrm>
            <a:off x="8269356" y="1881809"/>
            <a:ext cx="1466846" cy="291492"/>
          </a:xfrm>
          <a:prstGeom prst="wedgeRoundRectCallout">
            <a:avLst>
              <a:gd name="adj1" fmla="val -57197"/>
              <a:gd name="adj2" fmla="val 89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Centroid Zip 27612</a:t>
            </a:r>
          </a:p>
        </p:txBody>
      </p:sp>
    </p:spTree>
    <p:extLst>
      <p:ext uri="{BB962C8B-B14F-4D97-AF65-F5344CB8AC3E}">
        <p14:creationId xmlns:p14="http://schemas.microsoft.com/office/powerpoint/2010/main" val="361324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756859F1-FF85-E24C-8C89-38CE3FE09064}"/>
              </a:ext>
            </a:extLst>
          </p:cNvPr>
          <p:cNvPicPr>
            <a:picLocks noChangeAspect="1"/>
          </p:cNvPicPr>
          <p:nvPr/>
        </p:nvPicPr>
        <p:blipFill>
          <a:blip r:embed="rId2"/>
          <a:stretch>
            <a:fillRect/>
          </a:stretch>
        </p:blipFill>
        <p:spPr>
          <a:xfrm>
            <a:off x="824947" y="2359574"/>
            <a:ext cx="4946097" cy="2298700"/>
          </a:xfrm>
          <a:prstGeom prst="rect">
            <a:avLst/>
          </a:prstGeom>
        </p:spPr>
      </p:pic>
      <p:pic>
        <p:nvPicPr>
          <p:cNvPr id="5" name="Picture 4" descr="Chart, bar chart&#10;&#10;Description automatically generated">
            <a:extLst>
              <a:ext uri="{FF2B5EF4-FFF2-40B4-BE49-F238E27FC236}">
                <a16:creationId xmlns:a16="http://schemas.microsoft.com/office/drawing/2014/main" id="{979BB184-81D1-BC4B-ADCE-6C676A682F3D}"/>
              </a:ext>
            </a:extLst>
          </p:cNvPr>
          <p:cNvPicPr>
            <a:picLocks noChangeAspect="1"/>
          </p:cNvPicPr>
          <p:nvPr/>
        </p:nvPicPr>
        <p:blipFill rotWithShape="1">
          <a:blip r:embed="rId3"/>
          <a:srcRect l="2206" r="5224"/>
          <a:stretch/>
        </p:blipFill>
        <p:spPr>
          <a:xfrm>
            <a:off x="5817151" y="1176520"/>
            <a:ext cx="5532782" cy="4504960"/>
          </a:xfrm>
          <a:prstGeom prst="rect">
            <a:avLst/>
          </a:prstGeom>
        </p:spPr>
      </p:pic>
      <p:sp>
        <p:nvSpPr>
          <p:cNvPr id="6" name="Title 1">
            <a:extLst>
              <a:ext uri="{FF2B5EF4-FFF2-40B4-BE49-F238E27FC236}">
                <a16:creationId xmlns:a16="http://schemas.microsoft.com/office/drawing/2014/main" id="{62557BC1-14F8-FA4E-8046-01EA9BDCDEFF}"/>
              </a:ext>
            </a:extLst>
          </p:cNvPr>
          <p:cNvSpPr txBox="1">
            <a:spLocks/>
          </p:cNvSpPr>
          <p:nvPr/>
        </p:nvSpPr>
        <p:spPr>
          <a:xfrm>
            <a:off x="778841" y="918317"/>
            <a:ext cx="4946097" cy="1281410"/>
          </a:xfrm>
          <a:prstGeom prst="rect">
            <a:avLst/>
          </a:prstGeom>
          <a:ln>
            <a:solidFill>
              <a:schemeClr val="accent1"/>
            </a:solidFill>
          </a:ln>
        </p:spPr>
        <p:txBody>
          <a:bodyPr vert="horz" lIns="91440" tIns="45720" rIns="91440" bIns="45720" rtlCol="0" anchor="b">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800" b="1" dirty="0">
                <a:solidFill>
                  <a:srgbClr val="262626"/>
                </a:solidFill>
              </a:rPr>
              <a:t>Which Area is Optimal?</a:t>
            </a:r>
          </a:p>
        </p:txBody>
      </p:sp>
      <p:sp>
        <p:nvSpPr>
          <p:cNvPr id="7" name="5-Point Star 6">
            <a:extLst>
              <a:ext uri="{FF2B5EF4-FFF2-40B4-BE49-F238E27FC236}">
                <a16:creationId xmlns:a16="http://schemas.microsoft.com/office/drawing/2014/main" id="{6850182E-A052-D540-957B-962BB0BEAB63}"/>
              </a:ext>
            </a:extLst>
          </p:cNvPr>
          <p:cNvSpPr/>
          <p:nvPr/>
        </p:nvSpPr>
        <p:spPr>
          <a:xfrm>
            <a:off x="9819860" y="1729410"/>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8" name="5-Point Star 7">
            <a:extLst>
              <a:ext uri="{FF2B5EF4-FFF2-40B4-BE49-F238E27FC236}">
                <a16:creationId xmlns:a16="http://schemas.microsoft.com/office/drawing/2014/main" id="{B79EDB34-D8A8-C14B-AD56-D839CCCBB628}"/>
              </a:ext>
            </a:extLst>
          </p:cNvPr>
          <p:cNvSpPr/>
          <p:nvPr/>
        </p:nvSpPr>
        <p:spPr>
          <a:xfrm>
            <a:off x="10624652" y="1722649"/>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5-Point Star 8">
            <a:extLst>
              <a:ext uri="{FF2B5EF4-FFF2-40B4-BE49-F238E27FC236}">
                <a16:creationId xmlns:a16="http://schemas.microsoft.com/office/drawing/2014/main" id="{127581B8-2CD5-2343-BCF7-297D69F37EFC}"/>
              </a:ext>
            </a:extLst>
          </p:cNvPr>
          <p:cNvSpPr/>
          <p:nvPr/>
        </p:nvSpPr>
        <p:spPr>
          <a:xfrm>
            <a:off x="8975312" y="2040701"/>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Title 1">
            <a:extLst>
              <a:ext uri="{FF2B5EF4-FFF2-40B4-BE49-F238E27FC236}">
                <a16:creationId xmlns:a16="http://schemas.microsoft.com/office/drawing/2014/main" id="{4D8B077E-E829-1440-858A-E871116ADFAE}"/>
              </a:ext>
            </a:extLst>
          </p:cNvPr>
          <p:cNvSpPr txBox="1">
            <a:spLocks/>
          </p:cNvSpPr>
          <p:nvPr/>
        </p:nvSpPr>
        <p:spPr>
          <a:xfrm>
            <a:off x="848000" y="4818121"/>
            <a:ext cx="4946097" cy="1281410"/>
          </a:xfrm>
          <a:prstGeom prst="rect">
            <a:avLst/>
          </a:prstGeom>
          <a:ln>
            <a:solidFill>
              <a:schemeClr val="accent1"/>
            </a:solidFill>
          </a:ln>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b="1" dirty="0">
                <a:solidFill>
                  <a:srgbClr val="FF0000"/>
                </a:solidFill>
              </a:rPr>
              <a:t>Let’s take a closer look at zip 27612_3, 27605, and 27615</a:t>
            </a:r>
          </a:p>
        </p:txBody>
      </p:sp>
      <p:sp>
        <p:nvSpPr>
          <p:cNvPr id="11" name="5-Point Star 10">
            <a:extLst>
              <a:ext uri="{FF2B5EF4-FFF2-40B4-BE49-F238E27FC236}">
                <a16:creationId xmlns:a16="http://schemas.microsoft.com/office/drawing/2014/main" id="{83E90F9B-9EF3-F14C-BE8F-2F5E603A86CE}"/>
              </a:ext>
            </a:extLst>
          </p:cNvPr>
          <p:cNvSpPr/>
          <p:nvPr/>
        </p:nvSpPr>
        <p:spPr>
          <a:xfrm>
            <a:off x="2229955" y="4917511"/>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2" name="5-Point Star 11">
            <a:extLst>
              <a:ext uri="{FF2B5EF4-FFF2-40B4-BE49-F238E27FC236}">
                <a16:creationId xmlns:a16="http://schemas.microsoft.com/office/drawing/2014/main" id="{75ABB3DD-63EA-0B43-9F5E-33664BD736E8}"/>
              </a:ext>
            </a:extLst>
          </p:cNvPr>
          <p:cNvSpPr/>
          <p:nvPr/>
        </p:nvSpPr>
        <p:spPr>
          <a:xfrm>
            <a:off x="2912510" y="4905213"/>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5-Point Star 12">
            <a:extLst>
              <a:ext uri="{FF2B5EF4-FFF2-40B4-BE49-F238E27FC236}">
                <a16:creationId xmlns:a16="http://schemas.microsoft.com/office/drawing/2014/main" id="{08A3D0DC-700B-E64A-86A7-A87D6DA6200E}"/>
              </a:ext>
            </a:extLst>
          </p:cNvPr>
          <p:cNvSpPr/>
          <p:nvPr/>
        </p:nvSpPr>
        <p:spPr>
          <a:xfrm>
            <a:off x="3674095" y="4917511"/>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4580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6651B3B-2F8A-4E48-BEA0-5D35421C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able&#10;&#10;Description automatically generated">
            <a:extLst>
              <a:ext uri="{FF2B5EF4-FFF2-40B4-BE49-F238E27FC236}">
                <a16:creationId xmlns:a16="http://schemas.microsoft.com/office/drawing/2014/main" id="{B333418F-6A99-B54A-9439-0FAFDBC966F3}"/>
              </a:ext>
            </a:extLst>
          </p:cNvPr>
          <p:cNvPicPr>
            <a:picLocks noChangeAspect="1"/>
          </p:cNvPicPr>
          <p:nvPr/>
        </p:nvPicPr>
        <p:blipFill>
          <a:blip r:embed="rId2"/>
          <a:stretch>
            <a:fillRect/>
          </a:stretch>
        </p:blipFill>
        <p:spPr>
          <a:xfrm>
            <a:off x="643467" y="560782"/>
            <a:ext cx="6278851" cy="1758079"/>
          </a:xfrm>
          <a:prstGeom prst="rect">
            <a:avLst/>
          </a:prstGeom>
        </p:spPr>
      </p:pic>
      <p:sp>
        <p:nvSpPr>
          <p:cNvPr id="16" name="Rectangle 15">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7"/>
            <a:ext cx="7566298" cy="82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6D7DE956-325B-344C-9598-1E49F994F15D}"/>
              </a:ext>
            </a:extLst>
          </p:cNvPr>
          <p:cNvPicPr>
            <a:picLocks noChangeAspect="1"/>
          </p:cNvPicPr>
          <p:nvPr/>
        </p:nvPicPr>
        <p:blipFill>
          <a:blip r:embed="rId3"/>
          <a:stretch>
            <a:fillRect/>
          </a:stretch>
        </p:blipFill>
        <p:spPr>
          <a:xfrm>
            <a:off x="637444" y="3030711"/>
            <a:ext cx="6278852" cy="3202214"/>
          </a:xfrm>
          <a:prstGeom prst="rect">
            <a:avLst/>
          </a:prstGeom>
        </p:spPr>
      </p:pic>
      <p:sp>
        <p:nvSpPr>
          <p:cNvPr id="18" name="Rectangle 17">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822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60B90004-C0D5-6849-A492-6767768EBAF2}"/>
              </a:ext>
            </a:extLst>
          </p:cNvPr>
          <p:cNvPicPr>
            <a:picLocks noChangeAspect="1"/>
          </p:cNvPicPr>
          <p:nvPr/>
        </p:nvPicPr>
        <p:blipFill>
          <a:blip r:embed="rId4"/>
          <a:stretch>
            <a:fillRect/>
          </a:stretch>
        </p:blipFill>
        <p:spPr>
          <a:xfrm>
            <a:off x="7979986" y="675354"/>
            <a:ext cx="3440644" cy="2511669"/>
          </a:xfrm>
          <a:prstGeom prst="rect">
            <a:avLst/>
          </a:prstGeom>
        </p:spPr>
      </p:pic>
      <p:sp>
        <p:nvSpPr>
          <p:cNvPr id="20" name="Rectangle 19">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bar chart&#10;&#10;Description automatically generated">
            <a:extLst>
              <a:ext uri="{FF2B5EF4-FFF2-40B4-BE49-F238E27FC236}">
                <a16:creationId xmlns:a16="http://schemas.microsoft.com/office/drawing/2014/main" id="{2EE4CB99-CC25-C34D-9D8F-1EF6CD954B71}"/>
              </a:ext>
            </a:extLst>
          </p:cNvPr>
          <p:cNvPicPr>
            <a:picLocks noChangeAspect="1"/>
          </p:cNvPicPr>
          <p:nvPr/>
        </p:nvPicPr>
        <p:blipFill>
          <a:blip r:embed="rId5"/>
          <a:stretch>
            <a:fillRect/>
          </a:stretch>
        </p:blipFill>
        <p:spPr>
          <a:xfrm>
            <a:off x="7979985" y="4378953"/>
            <a:ext cx="3440383" cy="1909411"/>
          </a:xfrm>
          <a:prstGeom prst="rect">
            <a:avLst/>
          </a:prstGeom>
        </p:spPr>
      </p:pic>
      <p:sp>
        <p:nvSpPr>
          <p:cNvPr id="15" name="5-Point Star 14">
            <a:extLst>
              <a:ext uri="{FF2B5EF4-FFF2-40B4-BE49-F238E27FC236}">
                <a16:creationId xmlns:a16="http://schemas.microsoft.com/office/drawing/2014/main" id="{F87DE899-38D9-CD48-A092-D832607DCE5E}"/>
              </a:ext>
            </a:extLst>
          </p:cNvPr>
          <p:cNvSpPr/>
          <p:nvPr/>
        </p:nvSpPr>
        <p:spPr>
          <a:xfrm>
            <a:off x="1832390" y="3438921"/>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7" name="5-Point Star 16">
            <a:extLst>
              <a:ext uri="{FF2B5EF4-FFF2-40B4-BE49-F238E27FC236}">
                <a16:creationId xmlns:a16="http://schemas.microsoft.com/office/drawing/2014/main" id="{0DE2036C-7842-FF49-A816-C4889865F7DE}"/>
              </a:ext>
            </a:extLst>
          </p:cNvPr>
          <p:cNvSpPr/>
          <p:nvPr/>
        </p:nvSpPr>
        <p:spPr>
          <a:xfrm>
            <a:off x="2154379" y="3452173"/>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9" name="5-Point Star 18">
            <a:extLst>
              <a:ext uri="{FF2B5EF4-FFF2-40B4-BE49-F238E27FC236}">
                <a16:creationId xmlns:a16="http://schemas.microsoft.com/office/drawing/2014/main" id="{0723CCFF-B060-7244-BCC1-0AE29EED1E25}"/>
              </a:ext>
            </a:extLst>
          </p:cNvPr>
          <p:cNvSpPr/>
          <p:nvPr/>
        </p:nvSpPr>
        <p:spPr>
          <a:xfrm>
            <a:off x="4509329" y="4555065"/>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1" name="5-Point Star 20">
            <a:extLst>
              <a:ext uri="{FF2B5EF4-FFF2-40B4-BE49-F238E27FC236}">
                <a16:creationId xmlns:a16="http://schemas.microsoft.com/office/drawing/2014/main" id="{15B22642-059B-9949-A368-7E1ACE5B54B9}"/>
              </a:ext>
            </a:extLst>
          </p:cNvPr>
          <p:cNvSpPr/>
          <p:nvPr/>
        </p:nvSpPr>
        <p:spPr>
          <a:xfrm>
            <a:off x="4840205" y="4564522"/>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2" name="5-Point Star 21">
            <a:extLst>
              <a:ext uri="{FF2B5EF4-FFF2-40B4-BE49-F238E27FC236}">
                <a16:creationId xmlns:a16="http://schemas.microsoft.com/office/drawing/2014/main" id="{96ED9955-05D6-7649-B673-506BD8FFAFDB}"/>
              </a:ext>
            </a:extLst>
          </p:cNvPr>
          <p:cNvSpPr/>
          <p:nvPr/>
        </p:nvSpPr>
        <p:spPr>
          <a:xfrm>
            <a:off x="322315" y="922096"/>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3" name="5-Point Star 22">
            <a:extLst>
              <a:ext uri="{FF2B5EF4-FFF2-40B4-BE49-F238E27FC236}">
                <a16:creationId xmlns:a16="http://schemas.microsoft.com/office/drawing/2014/main" id="{DA5E2F31-4BF6-4148-8FEA-29038454CD91}"/>
              </a:ext>
            </a:extLst>
          </p:cNvPr>
          <p:cNvSpPr/>
          <p:nvPr/>
        </p:nvSpPr>
        <p:spPr>
          <a:xfrm>
            <a:off x="318531" y="1226896"/>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4" name="5-Point Star 23">
            <a:extLst>
              <a:ext uri="{FF2B5EF4-FFF2-40B4-BE49-F238E27FC236}">
                <a16:creationId xmlns:a16="http://schemas.microsoft.com/office/drawing/2014/main" id="{0B4B7DBF-781D-F24E-94F4-40244B393359}"/>
              </a:ext>
            </a:extLst>
          </p:cNvPr>
          <p:cNvSpPr/>
          <p:nvPr/>
        </p:nvSpPr>
        <p:spPr>
          <a:xfrm>
            <a:off x="321380" y="1530547"/>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5" name="5-Point Star 24">
            <a:extLst>
              <a:ext uri="{FF2B5EF4-FFF2-40B4-BE49-F238E27FC236}">
                <a16:creationId xmlns:a16="http://schemas.microsoft.com/office/drawing/2014/main" id="{35CDF208-F6CA-D34D-9748-F8DA94D3F24D}"/>
              </a:ext>
            </a:extLst>
          </p:cNvPr>
          <p:cNvSpPr/>
          <p:nvPr/>
        </p:nvSpPr>
        <p:spPr>
          <a:xfrm>
            <a:off x="8564494" y="3134327"/>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6" name="5-Point Star 25">
            <a:extLst>
              <a:ext uri="{FF2B5EF4-FFF2-40B4-BE49-F238E27FC236}">
                <a16:creationId xmlns:a16="http://schemas.microsoft.com/office/drawing/2014/main" id="{421EE02F-804D-FF4F-B71A-074310FF0332}"/>
              </a:ext>
            </a:extLst>
          </p:cNvPr>
          <p:cNvSpPr/>
          <p:nvPr/>
        </p:nvSpPr>
        <p:spPr>
          <a:xfrm>
            <a:off x="9233302" y="3134327"/>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7" name="5-Point Star 26">
            <a:extLst>
              <a:ext uri="{FF2B5EF4-FFF2-40B4-BE49-F238E27FC236}">
                <a16:creationId xmlns:a16="http://schemas.microsoft.com/office/drawing/2014/main" id="{CCC01256-1EC9-EE45-B21C-6DCD2610AA7D}"/>
              </a:ext>
            </a:extLst>
          </p:cNvPr>
          <p:cNvSpPr/>
          <p:nvPr/>
        </p:nvSpPr>
        <p:spPr>
          <a:xfrm>
            <a:off x="10724599" y="6255130"/>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8" name="5-Point Star 27">
            <a:extLst>
              <a:ext uri="{FF2B5EF4-FFF2-40B4-BE49-F238E27FC236}">
                <a16:creationId xmlns:a16="http://schemas.microsoft.com/office/drawing/2014/main" id="{ABE75CF7-31CA-464A-B2F9-D578C3535618}"/>
              </a:ext>
            </a:extLst>
          </p:cNvPr>
          <p:cNvSpPr/>
          <p:nvPr/>
        </p:nvSpPr>
        <p:spPr>
          <a:xfrm>
            <a:off x="9183327" y="6238083"/>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9" name="5-Point Star 28">
            <a:extLst>
              <a:ext uri="{FF2B5EF4-FFF2-40B4-BE49-F238E27FC236}">
                <a16:creationId xmlns:a16="http://schemas.microsoft.com/office/drawing/2014/main" id="{02773A2A-D271-4C40-A8F8-E20A5B49D1E7}"/>
              </a:ext>
            </a:extLst>
          </p:cNvPr>
          <p:cNvSpPr/>
          <p:nvPr/>
        </p:nvSpPr>
        <p:spPr>
          <a:xfrm>
            <a:off x="8407407" y="6232925"/>
            <a:ext cx="337931" cy="318052"/>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0" name="Title 1">
            <a:extLst>
              <a:ext uri="{FF2B5EF4-FFF2-40B4-BE49-F238E27FC236}">
                <a16:creationId xmlns:a16="http://schemas.microsoft.com/office/drawing/2014/main" id="{6F8D062A-BEF7-0F4D-90D6-9034CA9BCA43}"/>
              </a:ext>
            </a:extLst>
          </p:cNvPr>
          <p:cNvSpPr txBox="1">
            <a:spLocks/>
          </p:cNvSpPr>
          <p:nvPr/>
        </p:nvSpPr>
        <p:spPr>
          <a:xfrm>
            <a:off x="205478" y="6222548"/>
            <a:ext cx="7336518" cy="564359"/>
          </a:xfrm>
          <a:prstGeom prst="rect">
            <a:avLst/>
          </a:prstGeom>
          <a:ln>
            <a:solidFill>
              <a:schemeClr val="accent1"/>
            </a:solidFill>
          </a:ln>
        </p:spPr>
        <p:txBody>
          <a:bodyPr vert="horz" lIns="91440" tIns="45720" rIns="91440" bIns="45720" rtlCol="0" anchor="b">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b="1" dirty="0">
                <a:solidFill>
                  <a:srgbClr val="FF0000"/>
                </a:solidFill>
              </a:rPr>
              <a:t>Zip 27612_3 and 27615 are most optimal areas.</a:t>
            </a:r>
          </a:p>
        </p:txBody>
      </p:sp>
    </p:spTree>
    <p:extLst>
      <p:ext uri="{BB962C8B-B14F-4D97-AF65-F5344CB8AC3E}">
        <p14:creationId xmlns:p14="http://schemas.microsoft.com/office/powerpoint/2010/main" val="23749059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1246</TotalTime>
  <Words>321</Words>
  <Application>Microsoft Macintosh PowerPoint</Application>
  <PresentationFormat>Widescreen</PresentationFormat>
  <Paragraphs>36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Garamond</vt:lpstr>
      <vt:lpstr>Helvetica Neue</vt:lpstr>
      <vt:lpstr>Wingdings</vt:lpstr>
      <vt:lpstr>Organic</vt:lpstr>
      <vt:lpstr>Capstone Project</vt:lpstr>
      <vt:lpstr>Introduction</vt:lpstr>
      <vt:lpstr>Which is the Optimal City?</vt:lpstr>
      <vt:lpstr>PowerPoint Presentation</vt:lpstr>
      <vt:lpstr>PowerPoint Presentation</vt:lpstr>
      <vt:lpstr>Which Area is Optimal in Raleigh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Li Yan Jiang</dc:creator>
  <cp:lastModifiedBy>Li Yan Jiang</cp:lastModifiedBy>
  <cp:revision>4</cp:revision>
  <dcterms:created xsi:type="dcterms:W3CDTF">2021-09-04T01:12:42Z</dcterms:created>
  <dcterms:modified xsi:type="dcterms:W3CDTF">2021-09-04T21:59:03Z</dcterms:modified>
</cp:coreProperties>
</file>